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7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8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9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0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1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  <p:sldMasterId id="2147483713" r:id="rId3"/>
    <p:sldMasterId id="2147483725" r:id="rId4"/>
    <p:sldMasterId id="2147483743" r:id="rId5"/>
    <p:sldMasterId id="2147483762" r:id="rId6"/>
    <p:sldMasterId id="2147483780" r:id="rId7"/>
    <p:sldMasterId id="2147483813" r:id="rId8"/>
    <p:sldMasterId id="2147483849" r:id="rId9"/>
    <p:sldMasterId id="2147483867" r:id="rId10"/>
    <p:sldMasterId id="2147483885" r:id="rId11"/>
  </p:sldMasterIdLst>
  <p:sldIdLst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\Documents\Excel%20Practice\Accenture%20task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\Documents\Excel%20Practice\Accenture%20task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FFFF00"/>
                </a:solidFill>
              </a:rPr>
              <a:t>Top</a:t>
            </a:r>
            <a:r>
              <a:rPr lang="en-US" sz="2000" b="1" baseline="0" dirty="0">
                <a:solidFill>
                  <a:srgbClr val="FFFF00"/>
                </a:solidFill>
              </a:rPr>
              <a:t> 5 Categories</a:t>
            </a:r>
            <a:endParaRPr lang="en-US" sz="2000" b="1" dirty="0">
              <a:solidFill>
                <a:srgbClr val="FFFF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Aggregate Scores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6F-4FE9-B711-6FF0CBEB22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9792160"/>
        <c:axId val="265257872"/>
      </c:barChart>
      <c:catAx>
        <c:axId val="119792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Categories</a:t>
                </a:r>
                <a:endParaRPr lang="en-ID" sz="1600" b="1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257872"/>
        <c:crosses val="autoZero"/>
        <c:auto val="1"/>
        <c:lblAlgn val="ctr"/>
        <c:lblOffset val="100"/>
        <c:noMultiLvlLbl val="0"/>
      </c:catAx>
      <c:valAx>
        <c:axId val="26525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bg1"/>
                    </a:solidFill>
                  </a:rPr>
                  <a:t>Aggregate</a:t>
                </a:r>
                <a:r>
                  <a:rPr lang="en-US" sz="1400" b="1" baseline="0" dirty="0">
                    <a:solidFill>
                      <a:schemeClr val="bg1"/>
                    </a:solidFill>
                  </a:rPr>
                  <a:t> Scores</a:t>
                </a:r>
                <a:endParaRPr lang="en-ID" sz="1400" b="1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9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</a:t>
            </a:r>
            <a:r>
              <a:rPr lang="en-US" baseline="0" dirty="0"/>
              <a:t> 5 Categories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7489711805355156E-2"/>
          <c:y val="0.12398888752989243"/>
          <c:w val="0.81449875825550078"/>
          <c:h val="0.84690265837072254"/>
        </c:manualLayout>
      </c:layout>
      <c:pie3DChart>
        <c:varyColors val="1"/>
        <c:ser>
          <c:idx val="0"/>
          <c:order val="0"/>
          <c:tx>
            <c:strRef>
              <c:f>'Top 5 Categories'!$B$14</c:f>
              <c:strCache>
                <c:ptCount val="1"/>
                <c:pt idx="0">
                  <c:v>Aggregate Scores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2CB-4198-AFE3-540BB1937F1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2CB-4198-AFE3-540BB1937F1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2CB-4198-AFE3-540BB1937F10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2CB-4198-AFE3-540BB1937F10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B2CB-4198-AFE3-540BB1937F10}"/>
              </c:ext>
            </c:extLst>
          </c:dPt>
          <c:dLbls>
            <c:dLbl>
              <c:idx val="4"/>
              <c:layout>
                <c:manualLayout>
                  <c:x val="0.11199913164895432"/>
                  <c:y val="0.1544437899498947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CB-4198-AFE3-540BB1937F10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Categories'!$A$15:$A$19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Categories'!$B$15:$B$19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2CB-4198-AFE3-540BB1937F1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157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072590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79081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24503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47770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421761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85212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40807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79649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058219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00746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3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78902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85762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46382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12479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20493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26889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66677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994619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285358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2631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3332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667470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641237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889196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931664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69229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868544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618717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708435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7554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286660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6856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060552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914169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691100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27094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01991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432094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379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440326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525166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998878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8458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25373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401258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481969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154614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018566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077224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36269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56018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215930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15167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5553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969542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531555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412104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13586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701508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0772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615170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655412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733587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405545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2814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253022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410474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146236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38543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79368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199832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95776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909943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771245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643684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3490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090390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643039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219211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181044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550336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950204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734471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722566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176030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2389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7876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022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8001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2224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7570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9947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0644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7638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68002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19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5137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76835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80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8523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99539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94704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21778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483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49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902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02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7488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6296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500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44762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30527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29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60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913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719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44374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34546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78496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61585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118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5234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1850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05578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53296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59463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79998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98815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09967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8770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13116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618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95643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79497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61674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49919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50909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16198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30963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23148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26896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90592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369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05416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92840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47154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69162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08514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24841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44579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91615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000814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23407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476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01978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57695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84398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45723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07721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3066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0369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355796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31539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351154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5919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58543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864365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29868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09610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02664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66614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474110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400129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380432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66467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872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image" Target="../media/image6.jp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image" Target="../media/image1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9732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3409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65647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113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62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505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898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0721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5362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390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BB2D4F-1F7E-4749-B5AD-29EC8AEA1A73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7E07ACB-D315-447B-B7F2-2C924AA0F12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5667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1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3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oleObject" Target="file:///C:\Users\PC\Documents\Excel%20Practice\Accenture%20task%202.xlsx!Top%205%20Categories!R1C1:R6C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2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emf"/><Relationship Id="rId4" Type="http://schemas.openxmlformats.org/officeDocument/2006/relationships/oleObject" Target="file:///C:\Users\PC\Documents\Excel%20Practice\Accenture%20task%202.xlsx!Top%205%20Categories!R1C1:R6C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9FF0-3227-4DFF-9AB5-ABF2279C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7040"/>
          </a:xfrm>
        </p:spPr>
        <p:txBody>
          <a:bodyPr>
            <a:normAutofit/>
          </a:bodyPr>
          <a:lstStyle/>
          <a:p>
            <a:pPr algn="ctr"/>
            <a:r>
              <a:rPr lang="en-US" sz="5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Data Analysis For Social Buzz</a:t>
            </a:r>
            <a:endParaRPr lang="en-ID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67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7807186A-573C-4E8A-94F8-01918ACCC2F1}"/>
              </a:ext>
            </a:extLst>
          </p:cNvPr>
          <p:cNvSpPr/>
          <p:nvPr/>
        </p:nvSpPr>
        <p:spPr>
          <a:xfrm>
            <a:off x="295836" y="219635"/>
            <a:ext cx="5199529" cy="1004047"/>
          </a:xfrm>
          <a:prstGeom prst="round2Same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lgerian" panose="04020705040A02060702" pitchFamily="82" charset="0"/>
              </a:rPr>
              <a:t>16 Unique Categories</a:t>
            </a:r>
            <a:endParaRPr lang="en-ID" sz="20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813CCB5A-732B-4460-A3E8-8D2BD4998F35}"/>
              </a:ext>
            </a:extLst>
          </p:cNvPr>
          <p:cNvSpPr/>
          <p:nvPr/>
        </p:nvSpPr>
        <p:spPr>
          <a:xfrm>
            <a:off x="6822141" y="986118"/>
            <a:ext cx="4876799" cy="4195482"/>
          </a:xfrm>
          <a:prstGeom prst="irregularSeal1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lgerian" panose="04020705040A02060702" pitchFamily="82" charset="0"/>
              </a:rPr>
              <a:t>Animal – The Most Popular Category</a:t>
            </a:r>
            <a:endParaRPr lang="en-ID" sz="20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B595B384-75EF-4B65-A9AD-3604F57A6281}"/>
              </a:ext>
            </a:extLst>
          </p:cNvPr>
          <p:cNvSpPr/>
          <p:nvPr/>
        </p:nvSpPr>
        <p:spPr>
          <a:xfrm>
            <a:off x="295836" y="2245659"/>
            <a:ext cx="5199529" cy="1308847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lgerian" panose="04020705040A02060702" pitchFamily="82" charset="0"/>
              </a:rPr>
              <a:t>1897 Reactions to ‘Animal’ Post</a:t>
            </a:r>
            <a:endParaRPr lang="en-ID" sz="20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Wave 5">
            <a:extLst>
              <a:ext uri="{FF2B5EF4-FFF2-40B4-BE49-F238E27FC236}">
                <a16:creationId xmlns:a16="http://schemas.microsoft.com/office/drawing/2014/main" id="{05D13024-FEF1-4CA4-9FA0-9E7B7338C07D}"/>
              </a:ext>
            </a:extLst>
          </p:cNvPr>
          <p:cNvSpPr/>
          <p:nvPr/>
        </p:nvSpPr>
        <p:spPr>
          <a:xfrm>
            <a:off x="295836" y="4249272"/>
            <a:ext cx="5199529" cy="2097741"/>
          </a:xfrm>
          <a:prstGeom prst="wav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lgerian" panose="04020705040A02060702" pitchFamily="82" charset="0"/>
              </a:rPr>
              <a:t>January – Month With Most Posts</a:t>
            </a:r>
            <a:endParaRPr lang="en-ID" sz="20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4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43AF-1EA5-4BF9-A548-26372F7F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589"/>
            <a:ext cx="10515600" cy="1344706"/>
          </a:xfrm>
        </p:spPr>
        <p:txBody>
          <a:bodyPr>
            <a:normAutofit fontScale="90000"/>
          </a:bodyPr>
          <a:lstStyle/>
          <a:p>
            <a:r>
              <a:rPr lang="en-US" sz="5300" b="1" dirty="0">
                <a:latin typeface="Castellar" panose="020A0402060406010301" pitchFamily="18" charset="0"/>
              </a:rPr>
              <a:t>Summary</a:t>
            </a:r>
            <a:br>
              <a:rPr lang="en-US" dirty="0"/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4323F-C64C-4933-9013-4EE54781E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787"/>
            <a:ext cx="10515600" cy="45991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– The two most popular categories of content are Animals and Science.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Insight – Among the top 5 categories, food is the category with the lowest ranking. To boost user engagement in this category, you can initiate campaigns and work with healthy eating brands.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Call – As this analysis is insightful, it’s time to use this analysis and grow your business. Don’t worry, we’ll help you out in this.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77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8E67-F988-4CC0-9AC1-4348DDB1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astellar" panose="020A0402060406010301" pitchFamily="18" charset="0"/>
              </a:rPr>
              <a:t>Today’s Agenda</a:t>
            </a:r>
            <a:endParaRPr lang="en-ID" sz="4800" b="1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11144-5E8A-4ED7-8A80-A9AE99AE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Recap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analytics team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Insights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89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0F53-9035-43F3-BA8D-FD656D53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astellar" panose="020A0402060406010301" pitchFamily="18" charset="0"/>
              </a:rPr>
              <a:t>Project Recap</a:t>
            </a:r>
            <a:endParaRPr lang="en-ID" sz="4800" b="1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8ABD-D312-44DB-83F7-D29FADC4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Social Buzz is the fastest-growing technology startup that needs to adapt quickly to its global scale.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Accenture has begun 3 months POC focusing on the following tasks: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audit of the company’s big data practice.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Recommendations for a successful IPO.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analysis of the company’s content categories that highlights the top 5 categories with the largest aggregate popularity.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0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DB16-FB0D-4E3A-8822-A2ED9FC0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astellar" panose="020A0402060406010301" pitchFamily="18" charset="0"/>
              </a:rPr>
              <a:t>Problem</a:t>
            </a:r>
            <a:endParaRPr lang="en-ID" sz="4800" b="1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8A25-E71C-4129-A134-3F62549D4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 100000 posts per day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6,500,000 pieces of content per year.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how to capitalise on it when there is so much?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2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BC5C-E521-4AD8-8B20-61328C23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astellar" panose="020A0402060406010301" pitchFamily="18" charset="0"/>
              </a:rPr>
              <a:t>The Analytics Team</a:t>
            </a:r>
            <a:endParaRPr lang="en-ID" sz="4800" b="1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558B-E955-4398-BCA3-0C466A1F6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Andrew Fleming – Chief Technical Architect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Marcus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Rompton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Senior Principle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Sunaina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Dolwani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Data Analyst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8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E5B7-716B-4B1D-837D-A4AA3323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astellar" panose="020A0402060406010301" pitchFamily="18" charset="0"/>
              </a:rPr>
              <a:t>Process</a:t>
            </a:r>
            <a:endParaRPr lang="en-ID" sz="4800" b="1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9ECFB-69F2-4025-A02A-739C824BB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Understanding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Modelling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Uncover Insights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0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591E-935F-4585-8D7E-A4DB3EEC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3604"/>
          </a:xfrm>
        </p:spPr>
        <p:txBody>
          <a:bodyPr>
            <a:normAutofit/>
          </a:bodyPr>
          <a:lstStyle/>
          <a:p>
            <a:pPr algn="ctr"/>
            <a:r>
              <a:rPr lang="en-US" sz="9600" b="1" u="sng" dirty="0">
                <a:latin typeface="Arial Rounded MT Bold" panose="020F0704030504030204" pitchFamily="34" charset="0"/>
              </a:rPr>
              <a:t>Insights</a:t>
            </a:r>
            <a:endParaRPr lang="en-ID" sz="9600" b="1" u="sng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94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B9D3-0A19-477E-86BD-7D2715AC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Castellar" panose="020A0402060406010301" pitchFamily="18" charset="0"/>
              </a:rPr>
              <a:t>Top 5 Categories</a:t>
            </a:r>
            <a:endParaRPr lang="en-ID" sz="4800" b="1" dirty="0">
              <a:latin typeface="Castellar" panose="020A0402060406010301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A3E0D5-4CFB-4E41-83F6-09D41A52B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130242"/>
              </p:ext>
            </p:extLst>
          </p:nvPr>
        </p:nvGraphicFramePr>
        <p:xfrm>
          <a:off x="3307976" y="1935023"/>
          <a:ext cx="8573808" cy="4698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428DDB9-7116-4881-8827-997E3A216F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39385"/>
              </p:ext>
            </p:extLst>
          </p:nvPr>
        </p:nvGraphicFramePr>
        <p:xfrm>
          <a:off x="310216" y="1935023"/>
          <a:ext cx="2549525" cy="2243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Worksheet" r:id="rId4" imgW="2049957" imgH="1104813" progId="Excel.Sheet.12">
                  <p:link updateAutomatic="1"/>
                </p:oleObj>
              </mc:Choice>
              <mc:Fallback>
                <p:oleObj name="Worksheet" r:id="rId4" imgW="2049957" imgH="110481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0216" y="1935023"/>
                        <a:ext cx="2549525" cy="2243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047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29AF9-290D-4915-A36B-93B191D7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Castellar" panose="020A0402060406010301" pitchFamily="18" charset="0"/>
              </a:rPr>
              <a:t>Top 5 Categories</a:t>
            </a:r>
            <a:endParaRPr lang="en-ID" sz="4800" b="1" dirty="0">
              <a:latin typeface="Castellar" panose="020A0402060406010301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B97823E-09EC-471E-AA69-641C71201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884647"/>
              </p:ext>
            </p:extLst>
          </p:nvPr>
        </p:nvGraphicFramePr>
        <p:xfrm>
          <a:off x="3738281" y="1825625"/>
          <a:ext cx="7987553" cy="4799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6574680-9391-4EF3-AF13-BC451C7A64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84447"/>
              </p:ext>
            </p:extLst>
          </p:nvPr>
        </p:nvGraphicFramePr>
        <p:xfrm>
          <a:off x="310216" y="1825625"/>
          <a:ext cx="3024654" cy="23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Worksheet" r:id="rId4" imgW="2049957" imgH="1104813" progId="Excel.Sheet.12">
                  <p:link updateAutomatic="1"/>
                </p:oleObj>
              </mc:Choice>
              <mc:Fallback>
                <p:oleObj name="Worksheet" r:id="rId4" imgW="2049957" imgH="110481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0216" y="1825625"/>
                        <a:ext cx="3024654" cy="23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0100090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theme1.xml><?xml version="1.0" encoding="utf-8"?>
<a:theme xmlns:a="http://schemas.openxmlformats.org/drawingml/2006/main" name="1_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10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11.xml><?xml version="1.0" encoding="utf-8"?>
<a:theme xmlns:a="http://schemas.openxmlformats.org/drawingml/2006/main" name="1_Slic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5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6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7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8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9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Override1.xml><?xml version="1.0" encoding="utf-8"?>
<a:themeOverride xmlns:a="http://schemas.openxmlformats.org/drawingml/2006/main">
  <a:clrScheme name="Red Violet">
    <a:dk1>
      <a:sysClr val="windowText" lastClr="000000"/>
    </a:dk1>
    <a:lt1>
      <a:sysClr val="window" lastClr="FFFFFF"/>
    </a:lt1>
    <a:dk2>
      <a:srgbClr val="454551"/>
    </a:dk2>
    <a:lt2>
      <a:srgbClr val="D8D9DC"/>
    </a:lt2>
    <a:accent1>
      <a:srgbClr val="E32D91"/>
    </a:accent1>
    <a:accent2>
      <a:srgbClr val="C830CC"/>
    </a:accent2>
    <a:accent3>
      <a:srgbClr val="4EA6DC"/>
    </a:accent3>
    <a:accent4>
      <a:srgbClr val="4775E7"/>
    </a:accent4>
    <a:accent5>
      <a:srgbClr val="8971E1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99</TotalTime>
  <Words>262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35" baseType="lpstr">
      <vt:lpstr>Algerian</vt:lpstr>
      <vt:lpstr>Arial</vt:lpstr>
      <vt:lpstr>Arial Rounded MT Bold</vt:lpstr>
      <vt:lpstr>Calisto MT</vt:lpstr>
      <vt:lpstr>Castellar</vt:lpstr>
      <vt:lpstr>Century Gothic</vt:lpstr>
      <vt:lpstr>Corbel</vt:lpstr>
      <vt:lpstr>Gill Sans MT</vt:lpstr>
      <vt:lpstr>Impact</vt:lpstr>
      <vt:lpstr>Wingdings 2</vt:lpstr>
      <vt:lpstr>Wingdings 3</vt:lpstr>
      <vt:lpstr>1_Depth</vt:lpstr>
      <vt:lpstr>Wisp</vt:lpstr>
      <vt:lpstr>Gallery</vt:lpstr>
      <vt:lpstr>Parallax</vt:lpstr>
      <vt:lpstr>Main Event</vt:lpstr>
      <vt:lpstr>Ion</vt:lpstr>
      <vt:lpstr>Quotable</vt:lpstr>
      <vt:lpstr>Vapor Trail</vt:lpstr>
      <vt:lpstr>Slate</vt:lpstr>
      <vt:lpstr>Slice</vt:lpstr>
      <vt:lpstr>1_Slice</vt:lpstr>
      <vt:lpstr>file:///C:\Users\PC\Documents\Excel%20Practice\Accenture%20task%202.xlsx!Top%205%20Categories!R1C1:R6C2</vt:lpstr>
      <vt:lpstr>file:///C:\Users\PC\Documents\Excel%20Practice\Accenture%20task%202.xlsx!Top%205%20Categories!R1C1:R6C2</vt:lpstr>
      <vt:lpstr>Data Analysis For Social Buzz</vt:lpstr>
      <vt:lpstr>Today’s Agenda</vt:lpstr>
      <vt:lpstr>Project Recap</vt:lpstr>
      <vt:lpstr>Problem</vt:lpstr>
      <vt:lpstr>The Analytics Team</vt:lpstr>
      <vt:lpstr>Process</vt:lpstr>
      <vt:lpstr>Insights</vt:lpstr>
      <vt:lpstr>Top 5 Categories</vt:lpstr>
      <vt:lpstr>Top 5 Categories</vt:lpstr>
      <vt:lpstr>PowerPoint Presentation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10</cp:revision>
  <dcterms:created xsi:type="dcterms:W3CDTF">2024-01-06T14:59:55Z</dcterms:created>
  <dcterms:modified xsi:type="dcterms:W3CDTF">2024-01-18T18:48:15Z</dcterms:modified>
</cp:coreProperties>
</file>